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852012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192480" y="122508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73200" y="122508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311760" y="297684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192480" y="297684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73200" y="2976840"/>
            <a:ext cx="274320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1760" y="316080"/>
            <a:ext cx="8520120" cy="3852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11760" y="297684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3353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7840" y="297684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1176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7840" y="1225080"/>
            <a:ext cx="415764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11760" y="2976840"/>
            <a:ext cx="8520120" cy="1599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743920" y="75672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l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6400080" y="439164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l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044880" y="1444320"/>
            <a:ext cx="3054240" cy="15368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9C57F75-3471-4A70-9338-5F43B8B3F74C}" type="slidenum">
              <a:rPr b="0" lang="en-US" sz="1000" spc="-1" strike="noStrike">
                <a:solidFill>
                  <a:srgbClr val="000000"/>
                </a:solidFill>
                <a:latin typeface="Economica"/>
                <a:ea typeface="Economic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11760" y="316080"/>
            <a:ext cx="8520120" cy="83088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11760" y="1225080"/>
            <a:ext cx="8520120" cy="33537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7CFF9DA-284C-406D-848B-7EDD79EDC6CE}" type="slidenum">
              <a:rPr b="0" lang="en-US" sz="1000" spc="-1" strike="noStrike">
                <a:solidFill>
                  <a:srgbClr val="000000"/>
                </a:solidFill>
                <a:latin typeface="Economica"/>
                <a:ea typeface="Economica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11760" y="504720"/>
            <a:ext cx="8520120" cy="273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Akshaya Patra</a:t>
            </a:r>
            <a:br/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for London Microsoft Hackathon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3044880" y="3116520"/>
            <a:ext cx="3054240" cy="700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Economica"/>
                <a:ea typeface="Economica"/>
              </a:rPr>
              <a:t>Team Patato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83" name="Google Shape;64;p13" descr=""/>
          <p:cNvPicPr/>
          <p:nvPr/>
        </p:nvPicPr>
        <p:blipFill>
          <a:blip r:embed="rId1"/>
          <a:stretch/>
        </p:blipFill>
        <p:spPr>
          <a:xfrm>
            <a:off x="6516000" y="3650040"/>
            <a:ext cx="2530800" cy="1308960"/>
          </a:xfrm>
          <a:prstGeom prst="rect">
            <a:avLst/>
          </a:prstGeom>
          <a:ln>
            <a:noFill/>
          </a:ln>
          <a:effectLst>
            <a:reflection algn="bl" blurRad="0" dir="5400000" dist="38100" endA="0" endPos="30000" fadeDir="5400012" kx="0" ky="0" rotWithShape="0" stPos="0" sy="-100000"/>
          </a:effectLst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542520" y="2919960"/>
            <a:ext cx="1926360" cy="192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147;p22" descr=""/>
          <p:cNvPicPr/>
          <p:nvPr/>
        </p:nvPicPr>
        <p:blipFill>
          <a:blip r:embed="rId1"/>
          <a:stretch/>
        </p:blipFill>
        <p:spPr>
          <a:xfrm>
            <a:off x="1044720" y="0"/>
            <a:ext cx="6712560" cy="505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154;p23" descr=""/>
          <p:cNvPicPr/>
          <p:nvPr/>
        </p:nvPicPr>
        <p:blipFill>
          <a:blip r:embed="rId1"/>
          <a:stretch/>
        </p:blipFill>
        <p:spPr>
          <a:xfrm>
            <a:off x="1123920" y="0"/>
            <a:ext cx="6819840" cy="508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oogle Shape;161;p24" descr=""/>
          <p:cNvPicPr/>
          <p:nvPr/>
        </p:nvPicPr>
        <p:blipFill>
          <a:blip r:embed="rId1"/>
          <a:stretch/>
        </p:blipFill>
        <p:spPr>
          <a:xfrm>
            <a:off x="1145880" y="0"/>
            <a:ext cx="685188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168;p25" descr=""/>
          <p:cNvPicPr/>
          <p:nvPr/>
        </p:nvPicPr>
        <p:blipFill>
          <a:blip r:embed="rId1"/>
          <a:stretch/>
        </p:blipFill>
        <p:spPr>
          <a:xfrm>
            <a:off x="1120680" y="-28440"/>
            <a:ext cx="687708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Google Shape;175;p26" descr=""/>
          <p:cNvPicPr/>
          <p:nvPr/>
        </p:nvPicPr>
        <p:blipFill>
          <a:blip r:embed="rId1"/>
          <a:stretch/>
        </p:blipFill>
        <p:spPr>
          <a:xfrm>
            <a:off x="1219320" y="0"/>
            <a:ext cx="6794640" cy="507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182;p27" descr=""/>
          <p:cNvPicPr/>
          <p:nvPr/>
        </p:nvPicPr>
        <p:blipFill>
          <a:blip r:embed="rId1"/>
          <a:stretch/>
        </p:blipFill>
        <p:spPr>
          <a:xfrm>
            <a:off x="1148760" y="0"/>
            <a:ext cx="684576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Google Shape;189;p28" descr=""/>
          <p:cNvPicPr/>
          <p:nvPr/>
        </p:nvPicPr>
        <p:blipFill>
          <a:blip r:embed="rId1"/>
          <a:stretch/>
        </p:blipFill>
        <p:spPr>
          <a:xfrm>
            <a:off x="1128240" y="0"/>
            <a:ext cx="688716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Step 3 - Analysis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2908440" y="3074400"/>
            <a:ext cx="524340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2" name="Google Shape;196;p29" descr=""/>
          <p:cNvPicPr/>
          <p:nvPr/>
        </p:nvPicPr>
        <p:blipFill>
          <a:blip r:embed="rId1"/>
          <a:stretch/>
        </p:blipFill>
        <p:spPr>
          <a:xfrm>
            <a:off x="250560" y="1467360"/>
            <a:ext cx="2657520" cy="149472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3422880" y="1256400"/>
            <a:ext cx="524340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4"/>
          <p:cNvSpPr/>
          <p:nvPr/>
        </p:nvSpPr>
        <p:spPr>
          <a:xfrm>
            <a:off x="3159000" y="1256400"/>
            <a:ext cx="524340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Python based analysis using NumPy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3375000" y="1797840"/>
            <a:ext cx="5243400" cy="14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Key matrix: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Total number of kids that eat only our meal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% of kids who enjoyed the meal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Number of kids who were still hungry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Any more statistics that may be needed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Step 4 - Output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The output visualized will be in a graph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The processed data will provide actionable insight in measures that can be taken to improve child health and satisfaction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Google Shape;206;p30" descr=""/>
          <p:cNvPicPr/>
          <p:nvPr/>
        </p:nvPicPr>
        <p:blipFill>
          <a:blip r:embed="rId1"/>
          <a:stretch/>
        </p:blipFill>
        <p:spPr>
          <a:xfrm>
            <a:off x="5785200" y="2455560"/>
            <a:ext cx="2912400" cy="1963440"/>
          </a:xfrm>
          <a:prstGeom prst="rect">
            <a:avLst/>
          </a:prstGeom>
          <a:ln>
            <a:noFill/>
          </a:ln>
        </p:spPr>
      </p:pic>
      <p:pic>
        <p:nvPicPr>
          <p:cNvPr id="159" name="Google Shape;207;p30" descr=""/>
          <p:cNvPicPr/>
          <p:nvPr/>
        </p:nvPicPr>
        <p:blipFill>
          <a:blip r:embed="rId2"/>
          <a:stretch/>
        </p:blipFill>
        <p:spPr>
          <a:xfrm>
            <a:off x="404640" y="2455560"/>
            <a:ext cx="3490560" cy="19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311760" y="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2) Measuring HEALTH impact </a:t>
            </a:r>
            <a:r>
              <a:rPr b="0" lang="en-US" sz="1800" spc="-1" strike="noStrike">
                <a:solidFill>
                  <a:srgbClr val="000000"/>
                </a:solidFill>
                <a:latin typeface="Economica"/>
                <a:ea typeface="Economica"/>
              </a:rPr>
              <a:t>(survey taken by member of the organisation)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213;p31" descr=""/>
          <p:cNvPicPr/>
          <p:nvPr/>
        </p:nvPicPr>
        <p:blipFill>
          <a:blip r:embed="rId1"/>
          <a:stretch/>
        </p:blipFill>
        <p:spPr>
          <a:xfrm>
            <a:off x="6837120" y="1134720"/>
            <a:ext cx="1874520" cy="131220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213840" y="1482480"/>
            <a:ext cx="224748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Health inputs via camera or question-based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(4 times a year)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5149800" y="1432800"/>
            <a:ext cx="154728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Data is sent to the backend system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4" name="Google Shape;216;p31" descr=""/>
          <p:cNvPicPr/>
          <p:nvPr/>
        </p:nvPicPr>
        <p:blipFill>
          <a:blip r:embed="rId2"/>
          <a:stretch/>
        </p:blipFill>
        <p:spPr>
          <a:xfrm>
            <a:off x="2430720" y="1009080"/>
            <a:ext cx="2463480" cy="132660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217;p31" descr=""/>
          <p:cNvPicPr/>
          <p:nvPr/>
        </p:nvPicPr>
        <p:blipFill>
          <a:blip r:embed="rId3"/>
          <a:stretch/>
        </p:blipFill>
        <p:spPr>
          <a:xfrm>
            <a:off x="2561760" y="2649600"/>
            <a:ext cx="2153520" cy="2153520"/>
          </a:xfrm>
          <a:prstGeom prst="rect">
            <a:avLst/>
          </a:prstGeom>
          <a:ln>
            <a:noFill/>
          </a:ln>
        </p:spPr>
      </p:pic>
      <p:sp>
        <p:nvSpPr>
          <p:cNvPr id="166" name="CustomShape 4"/>
          <p:cNvSpPr/>
          <p:nvPr/>
        </p:nvSpPr>
        <p:spPr>
          <a:xfrm>
            <a:off x="213840" y="3410280"/>
            <a:ext cx="246348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Storing child health data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7" name="Google Shape;219;p31" descr=""/>
          <p:cNvPicPr/>
          <p:nvPr/>
        </p:nvPicPr>
        <p:blipFill>
          <a:blip r:embed="rId4"/>
          <a:stretch/>
        </p:blipFill>
        <p:spPr>
          <a:xfrm>
            <a:off x="6751440" y="3013560"/>
            <a:ext cx="2046240" cy="1909800"/>
          </a:xfrm>
          <a:prstGeom prst="rect">
            <a:avLst/>
          </a:prstGeom>
          <a:ln>
            <a:noFill/>
          </a:ln>
        </p:spPr>
      </p:pic>
      <p:sp>
        <p:nvSpPr>
          <p:cNvPr id="168" name="CustomShape 5"/>
          <p:cNvSpPr/>
          <p:nvPr/>
        </p:nvSpPr>
        <p:spPr>
          <a:xfrm>
            <a:off x="5149800" y="3410280"/>
            <a:ext cx="1547280" cy="7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View trends in child health to assess meal programme impact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9" name="Google Shape;221;p31" descr=""/>
          <p:cNvPicPr/>
          <p:nvPr/>
        </p:nvPicPr>
        <p:blipFill>
          <a:blip r:embed="rId5"/>
          <a:stretch/>
        </p:blipFill>
        <p:spPr>
          <a:xfrm>
            <a:off x="265320" y="1123560"/>
            <a:ext cx="431640" cy="431640"/>
          </a:xfrm>
          <a:prstGeom prst="rect">
            <a:avLst/>
          </a:prstGeom>
          <a:ln>
            <a:noFill/>
          </a:ln>
        </p:spPr>
      </p:pic>
      <p:pic>
        <p:nvPicPr>
          <p:cNvPr id="170" name="Google Shape;222;p31" descr=""/>
          <p:cNvPicPr/>
          <p:nvPr/>
        </p:nvPicPr>
        <p:blipFill>
          <a:blip r:embed="rId6"/>
          <a:stretch/>
        </p:blipFill>
        <p:spPr>
          <a:xfrm>
            <a:off x="5152680" y="1059840"/>
            <a:ext cx="432360" cy="432360"/>
          </a:xfrm>
          <a:prstGeom prst="rect">
            <a:avLst/>
          </a:prstGeom>
          <a:ln>
            <a:noFill/>
          </a:ln>
        </p:spPr>
      </p:pic>
      <p:pic>
        <p:nvPicPr>
          <p:cNvPr id="171" name="Google Shape;223;p31" descr=""/>
          <p:cNvPicPr/>
          <p:nvPr/>
        </p:nvPicPr>
        <p:blipFill>
          <a:blip r:embed="rId7"/>
          <a:stretch/>
        </p:blipFill>
        <p:spPr>
          <a:xfrm>
            <a:off x="265320" y="3050640"/>
            <a:ext cx="431640" cy="431640"/>
          </a:xfrm>
          <a:prstGeom prst="rect">
            <a:avLst/>
          </a:prstGeom>
          <a:ln>
            <a:noFill/>
          </a:ln>
        </p:spPr>
      </p:pic>
      <p:pic>
        <p:nvPicPr>
          <p:cNvPr id="172" name="Google Shape;224;p31" descr=""/>
          <p:cNvPicPr/>
          <p:nvPr/>
        </p:nvPicPr>
        <p:blipFill>
          <a:blip r:embed="rId8"/>
          <a:stretch/>
        </p:blipFill>
        <p:spPr>
          <a:xfrm>
            <a:off x="5202360" y="2955600"/>
            <a:ext cx="495000" cy="4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Content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Aims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Key Challenges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Solution Strategy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Details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Conclusion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311760" y="1612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Health Questions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815400" y="1076400"/>
            <a:ext cx="3147120" cy="149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Ask about their tiredness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Low iron levels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Heart disease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00000"/>
              </a:buClr>
              <a:buFont typeface="Open Sans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Thyroid problem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Ask about illness history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Malnutrition can cause lowered immune response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Take BMI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Take weight and height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Google Shape;231;p32" descr=""/>
          <p:cNvPicPr/>
          <p:nvPr/>
        </p:nvPicPr>
        <p:blipFill>
          <a:blip r:embed="rId1"/>
          <a:stretch/>
        </p:blipFill>
        <p:spPr>
          <a:xfrm>
            <a:off x="266040" y="1589040"/>
            <a:ext cx="780840" cy="78084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232;p32" descr=""/>
          <p:cNvPicPr/>
          <p:nvPr/>
        </p:nvPicPr>
        <p:blipFill>
          <a:blip r:embed="rId2"/>
          <a:stretch/>
        </p:blipFill>
        <p:spPr>
          <a:xfrm>
            <a:off x="4508640" y="1516680"/>
            <a:ext cx="780840" cy="780840"/>
          </a:xfrm>
          <a:prstGeom prst="rect">
            <a:avLst/>
          </a:prstGeom>
          <a:ln>
            <a:noFill/>
          </a:ln>
        </p:spPr>
      </p:pic>
      <p:pic>
        <p:nvPicPr>
          <p:cNvPr id="177" name="Google Shape;233;p32" descr=""/>
          <p:cNvPicPr/>
          <p:nvPr/>
        </p:nvPicPr>
        <p:blipFill>
          <a:blip r:embed="rId3"/>
          <a:stretch/>
        </p:blipFill>
        <p:spPr>
          <a:xfrm>
            <a:off x="4508640" y="3247200"/>
            <a:ext cx="780840" cy="780840"/>
          </a:xfrm>
          <a:prstGeom prst="rect">
            <a:avLst/>
          </a:prstGeom>
          <a:ln>
            <a:noFill/>
          </a:ln>
        </p:spPr>
      </p:pic>
      <p:pic>
        <p:nvPicPr>
          <p:cNvPr id="178" name="Google Shape;234;p32" descr=""/>
          <p:cNvPicPr/>
          <p:nvPr/>
        </p:nvPicPr>
        <p:blipFill>
          <a:blip r:embed="rId4"/>
          <a:stretch/>
        </p:blipFill>
        <p:spPr>
          <a:xfrm>
            <a:off x="6131880" y="0"/>
            <a:ext cx="1768320" cy="95220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4902480" y="1114200"/>
            <a:ext cx="3147120" cy="377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Take pictures of nails:</a:t>
            </a:r>
            <a:endParaRPr b="0" lang="en-US" sz="18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Lack of iron, protein, vitamins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  </a:t>
            </a:r>
            <a:r>
              <a:rPr b="1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Take pictures of teeth</a:t>
            </a:r>
            <a:endParaRPr b="0" lang="en-US" sz="18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Open Sans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Lack of vitamin C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0" name="Google Shape;236;p32" descr=""/>
          <p:cNvPicPr/>
          <p:nvPr/>
        </p:nvPicPr>
        <p:blipFill>
          <a:blip r:embed="rId5"/>
          <a:stretch/>
        </p:blipFill>
        <p:spPr>
          <a:xfrm>
            <a:off x="266040" y="2966760"/>
            <a:ext cx="655200" cy="65520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237;p32" descr=""/>
          <p:cNvPicPr/>
          <p:nvPr/>
        </p:nvPicPr>
        <p:blipFill>
          <a:blip r:embed="rId6"/>
          <a:stretch/>
        </p:blipFill>
        <p:spPr>
          <a:xfrm>
            <a:off x="244800" y="4160160"/>
            <a:ext cx="697680" cy="69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Tracking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Google Shape;243;p33" descr=""/>
          <p:cNvPicPr/>
          <p:nvPr/>
        </p:nvPicPr>
        <p:blipFill>
          <a:blip r:embed="rId1"/>
          <a:stretch/>
        </p:blipFill>
        <p:spPr>
          <a:xfrm>
            <a:off x="89280" y="1429560"/>
            <a:ext cx="2749320" cy="1652760"/>
          </a:xfrm>
          <a:prstGeom prst="rect">
            <a:avLst/>
          </a:prstGeom>
          <a:ln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2767320" y="1210680"/>
            <a:ext cx="624492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Track the same students (around 5% of the school population) over a period of 1 year, taking assessments every 2 months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3168000" y="2008080"/>
            <a:ext cx="556200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Randomly sampling students to form this 5% will provide insight into common deficiencies in the school/region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3400560" y="3082680"/>
            <a:ext cx="556200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Measurements over time, allow quantification of the impact that the Akshaya Patra meal programme provides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Google Shape;253;p34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Google Shape;260;p35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Google Shape;267;p36" descr=""/>
          <p:cNvPicPr/>
          <p:nvPr/>
        </p:nvPicPr>
        <p:blipFill>
          <a:blip r:embed="rId1"/>
          <a:stretch/>
        </p:blipFill>
        <p:spPr>
          <a:xfrm>
            <a:off x="1140120" y="0"/>
            <a:ext cx="686340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Google Shape;274;p37" descr=""/>
          <p:cNvPicPr/>
          <p:nvPr/>
        </p:nvPicPr>
        <p:blipFill>
          <a:blip r:embed="rId1"/>
          <a:stretch/>
        </p:blipFill>
        <p:spPr>
          <a:xfrm>
            <a:off x="1140120" y="0"/>
            <a:ext cx="6863400" cy="514296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Google Shape;281;p38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Google Shape;288;p39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Google Shape;295;p40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Google Shape;302;p41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Aims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311760" y="92052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5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Measuring the impact of the program in terms of child health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Measuring satisfaction (quantity/quality) of food served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Analysing feedback and health metrics, and incorporating this data into menu/ingredient supply decisions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Google Shape;77;p15" descr=""/>
          <p:cNvPicPr/>
          <p:nvPr/>
        </p:nvPicPr>
        <p:blipFill>
          <a:blip r:embed="rId1"/>
          <a:stretch/>
        </p:blipFill>
        <p:spPr>
          <a:xfrm>
            <a:off x="357120" y="1552680"/>
            <a:ext cx="462960" cy="462960"/>
          </a:xfrm>
          <a:prstGeom prst="rect">
            <a:avLst/>
          </a:prstGeom>
          <a:ln>
            <a:noFill/>
          </a:ln>
        </p:spPr>
      </p:pic>
      <p:pic>
        <p:nvPicPr>
          <p:cNvPr id="90" name="Google Shape;78;p15" descr=""/>
          <p:cNvPicPr/>
          <p:nvPr/>
        </p:nvPicPr>
        <p:blipFill>
          <a:blip r:embed="rId2"/>
          <a:stretch/>
        </p:blipFill>
        <p:spPr>
          <a:xfrm>
            <a:off x="357120" y="2139120"/>
            <a:ext cx="462960" cy="462960"/>
          </a:xfrm>
          <a:prstGeom prst="rect">
            <a:avLst/>
          </a:prstGeom>
          <a:ln>
            <a:noFill/>
          </a:ln>
        </p:spPr>
      </p:pic>
      <p:pic>
        <p:nvPicPr>
          <p:cNvPr id="91" name="Google Shape;79;p15" descr=""/>
          <p:cNvPicPr/>
          <p:nvPr/>
        </p:nvPicPr>
        <p:blipFill>
          <a:blip r:embed="rId3"/>
          <a:stretch/>
        </p:blipFill>
        <p:spPr>
          <a:xfrm>
            <a:off x="357120" y="2725920"/>
            <a:ext cx="462960" cy="46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Google Shape;309;p42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Google Shape;316;p43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2577240" y="2156040"/>
            <a:ext cx="39895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Thank you. </a:t>
            </a:r>
            <a:br/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Questions?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Key Challenges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11760" y="136224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Lack of technology in schools, makes large scale online polling difficult (low-tech)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How data is collected - students may feel under pressure into giving better feedback if directly asked my their teacher/worrying that criticism will be seen as disrespectful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Speed - ideally, results from polls should be gathered in real-time and directly incorporated into the decision making process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Google Shape;86;p16" descr=""/>
          <p:cNvPicPr/>
          <p:nvPr/>
        </p:nvPicPr>
        <p:blipFill>
          <a:blip r:embed="rId1"/>
          <a:stretch/>
        </p:blipFill>
        <p:spPr>
          <a:xfrm>
            <a:off x="259560" y="136224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95" name="Google Shape;87;p16" descr=""/>
          <p:cNvPicPr/>
          <p:nvPr/>
        </p:nvPicPr>
        <p:blipFill>
          <a:blip r:embed="rId2"/>
          <a:stretch/>
        </p:blipFill>
        <p:spPr>
          <a:xfrm>
            <a:off x="259560" y="236988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96" name="Google Shape;88;p16" descr=""/>
          <p:cNvPicPr/>
          <p:nvPr/>
        </p:nvPicPr>
        <p:blipFill>
          <a:blip r:embed="rId3"/>
          <a:stretch/>
        </p:blipFill>
        <p:spPr>
          <a:xfrm>
            <a:off x="259560" y="3732480"/>
            <a:ext cx="494640" cy="49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Solution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36224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Equipping Akshaya Patra member with a basic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tablet and a web application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457200"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1) for collecting the feedback from children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457200"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2) for collecting basic health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Asking only 5% of the students population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Google Shape;95;p17" descr=""/>
          <p:cNvPicPr/>
          <p:nvPr/>
        </p:nvPicPr>
        <p:blipFill>
          <a:blip r:embed="rId1"/>
          <a:stretch/>
        </p:blipFill>
        <p:spPr>
          <a:xfrm>
            <a:off x="6912000" y="1190160"/>
            <a:ext cx="1904040" cy="2699640"/>
          </a:xfrm>
          <a:prstGeom prst="rect">
            <a:avLst/>
          </a:prstGeom>
          <a:ln>
            <a:noFill/>
          </a:ln>
        </p:spPr>
      </p:pic>
      <p:pic>
        <p:nvPicPr>
          <p:cNvPr id="100" name="Google Shape;96;p17" descr=""/>
          <p:cNvPicPr/>
          <p:nvPr/>
        </p:nvPicPr>
        <p:blipFill>
          <a:blip r:embed="rId2"/>
          <a:stretch/>
        </p:blipFill>
        <p:spPr>
          <a:xfrm>
            <a:off x="244080" y="1275120"/>
            <a:ext cx="562320" cy="5623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97;p17" descr=""/>
          <p:cNvPicPr/>
          <p:nvPr/>
        </p:nvPicPr>
        <p:blipFill>
          <a:blip r:embed="rId3"/>
          <a:stretch/>
        </p:blipFill>
        <p:spPr>
          <a:xfrm>
            <a:off x="244080" y="3326400"/>
            <a:ext cx="562320" cy="56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311760" y="7920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Open Sans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Measuring satisfaction (quantity/quality) of food served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Google Shape;103;p18" descr=""/>
          <p:cNvPicPr/>
          <p:nvPr/>
        </p:nvPicPr>
        <p:blipFill>
          <a:blip r:embed="rId1"/>
          <a:stretch/>
        </p:blipFill>
        <p:spPr>
          <a:xfrm>
            <a:off x="2036520" y="701280"/>
            <a:ext cx="1369440" cy="1941480"/>
          </a:xfrm>
          <a:prstGeom prst="rect">
            <a:avLst/>
          </a:prstGeom>
          <a:ln>
            <a:noFill/>
          </a:ln>
        </p:spPr>
      </p:pic>
      <p:pic>
        <p:nvPicPr>
          <p:cNvPr id="104" name="Google Shape;104;p18" descr=""/>
          <p:cNvPicPr/>
          <p:nvPr/>
        </p:nvPicPr>
        <p:blipFill>
          <a:blip r:embed="rId2"/>
          <a:stretch/>
        </p:blipFill>
        <p:spPr>
          <a:xfrm>
            <a:off x="6008760" y="701280"/>
            <a:ext cx="2657520" cy="186012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105;p18" descr=""/>
          <p:cNvPicPr/>
          <p:nvPr/>
        </p:nvPicPr>
        <p:blipFill>
          <a:blip r:embed="rId3"/>
          <a:stretch/>
        </p:blipFill>
        <p:spPr>
          <a:xfrm>
            <a:off x="1611360" y="3049560"/>
            <a:ext cx="2657520" cy="1494720"/>
          </a:xfrm>
          <a:prstGeom prst="rect">
            <a:avLst/>
          </a:prstGeom>
          <a:ln>
            <a:noFill/>
          </a:ln>
        </p:spPr>
      </p:pic>
      <p:pic>
        <p:nvPicPr>
          <p:cNvPr id="106" name="Google Shape;106;p18" descr=""/>
          <p:cNvPicPr/>
          <p:nvPr/>
        </p:nvPicPr>
        <p:blipFill>
          <a:blip r:embed="rId4"/>
          <a:stretch/>
        </p:blipFill>
        <p:spPr>
          <a:xfrm>
            <a:off x="6056280" y="3049560"/>
            <a:ext cx="2657520" cy="179136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38600" y="1422360"/>
            <a:ext cx="154728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Input of the 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4390560" y="1401840"/>
            <a:ext cx="1473120" cy="8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Data is sent to the server in real time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38600" y="3228480"/>
            <a:ext cx="1547280" cy="12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Scripts are used to analyse data and determine the future decisions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4388760" y="3254040"/>
            <a:ext cx="161964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The output is clearly presented via graphs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1" name="Google Shape;111;p18" descr=""/>
          <p:cNvPicPr/>
          <p:nvPr/>
        </p:nvPicPr>
        <p:blipFill>
          <a:blip r:embed="rId5"/>
          <a:stretch/>
        </p:blipFill>
        <p:spPr>
          <a:xfrm>
            <a:off x="189000" y="970920"/>
            <a:ext cx="431640" cy="43164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112;p18" descr=""/>
          <p:cNvPicPr/>
          <p:nvPr/>
        </p:nvPicPr>
        <p:blipFill>
          <a:blip r:embed="rId6"/>
          <a:stretch/>
        </p:blipFill>
        <p:spPr>
          <a:xfrm>
            <a:off x="4425120" y="970560"/>
            <a:ext cx="432360" cy="432360"/>
          </a:xfrm>
          <a:prstGeom prst="rect">
            <a:avLst/>
          </a:prstGeom>
          <a:ln>
            <a:noFill/>
          </a:ln>
        </p:spPr>
      </p:pic>
      <p:pic>
        <p:nvPicPr>
          <p:cNvPr id="113" name="Google Shape;113;p18" descr=""/>
          <p:cNvPicPr/>
          <p:nvPr/>
        </p:nvPicPr>
        <p:blipFill>
          <a:blip r:embed="rId7"/>
          <a:stretch/>
        </p:blipFill>
        <p:spPr>
          <a:xfrm>
            <a:off x="189000" y="2745720"/>
            <a:ext cx="431640" cy="431640"/>
          </a:xfrm>
          <a:prstGeom prst="rect">
            <a:avLst/>
          </a:prstGeom>
          <a:ln>
            <a:noFill/>
          </a:ln>
        </p:spPr>
      </p:pic>
      <p:pic>
        <p:nvPicPr>
          <p:cNvPr id="114" name="Google Shape;114;p18" descr=""/>
          <p:cNvPicPr/>
          <p:nvPr/>
        </p:nvPicPr>
        <p:blipFill>
          <a:blip r:embed="rId8"/>
          <a:stretch/>
        </p:blipFill>
        <p:spPr>
          <a:xfrm>
            <a:off x="4474440" y="2714040"/>
            <a:ext cx="495000" cy="4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Economica"/>
                <a:ea typeface="Economica"/>
              </a:rPr>
              <a:t>Step 1 ) Front-End Interface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11760" y="1225080"/>
            <a:ext cx="8520120" cy="335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Web-UI for regions with Internet access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Native tablet app for less well-connected areas to store data locally and send it as soon as Internet is available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Possible voice synthesiser for younger kids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Button for reading out the question (in case a child cannot read)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oogle Shape;121;p19" descr=""/>
          <p:cNvPicPr/>
          <p:nvPr/>
        </p:nvPicPr>
        <p:blipFill>
          <a:blip r:embed="rId1"/>
          <a:stretch/>
        </p:blipFill>
        <p:spPr>
          <a:xfrm>
            <a:off x="311760" y="1225080"/>
            <a:ext cx="501480" cy="501480"/>
          </a:xfrm>
          <a:prstGeom prst="rect">
            <a:avLst/>
          </a:prstGeom>
          <a:ln>
            <a:noFill/>
          </a:ln>
        </p:spPr>
      </p:pic>
      <p:pic>
        <p:nvPicPr>
          <p:cNvPr id="118" name="Google Shape;122;p19" descr=""/>
          <p:cNvPicPr/>
          <p:nvPr/>
        </p:nvPicPr>
        <p:blipFill>
          <a:blip r:embed="rId2"/>
          <a:stretch/>
        </p:blipFill>
        <p:spPr>
          <a:xfrm>
            <a:off x="311760" y="1805040"/>
            <a:ext cx="501480" cy="501480"/>
          </a:xfrm>
          <a:prstGeom prst="rect">
            <a:avLst/>
          </a:prstGeom>
          <a:ln>
            <a:noFill/>
          </a:ln>
        </p:spPr>
      </p:pic>
      <p:pic>
        <p:nvPicPr>
          <p:cNvPr id="119" name="Google Shape;123;p19" descr=""/>
          <p:cNvPicPr/>
          <p:nvPr/>
        </p:nvPicPr>
        <p:blipFill>
          <a:blip r:embed="rId3"/>
          <a:stretch/>
        </p:blipFill>
        <p:spPr>
          <a:xfrm>
            <a:off x="311760" y="2806560"/>
            <a:ext cx="501480" cy="501480"/>
          </a:xfrm>
          <a:prstGeom prst="rect">
            <a:avLst/>
          </a:prstGeom>
          <a:ln>
            <a:noFill/>
          </a:ln>
        </p:spPr>
      </p:pic>
      <p:pic>
        <p:nvPicPr>
          <p:cNvPr id="120" name="Google Shape;124;p19" descr=""/>
          <p:cNvPicPr/>
          <p:nvPr/>
        </p:nvPicPr>
        <p:blipFill>
          <a:blip r:embed="rId4"/>
          <a:stretch/>
        </p:blipFill>
        <p:spPr>
          <a:xfrm>
            <a:off x="311760" y="3503520"/>
            <a:ext cx="501480" cy="50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11760" y="316080"/>
            <a:ext cx="8520120" cy="830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Economica"/>
                <a:ea typeface="Economica"/>
              </a:rPr>
              <a:t>Step 1 &amp; 2  - Input and communication with Backend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2185920" y="1257480"/>
            <a:ext cx="6285960" cy="131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Questions to be asked to the student: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Is your tummy full ?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Did you eat mid-meal served in you school ?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Do you have any illness or discomfort after eating the food ?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Does Akshaya Patra food taste like the food served in your home ?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Is the food always hot when it is served ?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Which menu items do you like the most ?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078640" y="2871000"/>
            <a:ext cx="524340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More questions can be added as needed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Answers are sent to the backend centralized database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when an internet connection is available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24" name="Google Shape;132;p20" descr=""/>
          <p:cNvPicPr/>
          <p:nvPr/>
        </p:nvPicPr>
        <p:blipFill>
          <a:blip r:embed="rId1"/>
          <a:stretch/>
        </p:blipFill>
        <p:spPr>
          <a:xfrm>
            <a:off x="6744600" y="2871000"/>
            <a:ext cx="2143080" cy="150012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133;p20" descr=""/>
          <p:cNvPicPr/>
          <p:nvPr/>
        </p:nvPicPr>
        <p:blipFill>
          <a:blip r:embed="rId2"/>
          <a:stretch/>
        </p:blipFill>
        <p:spPr>
          <a:xfrm>
            <a:off x="516240" y="1474560"/>
            <a:ext cx="1369440" cy="194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38;p21" descr=""/>
          <p:cNvPicPr/>
          <p:nvPr/>
        </p:nvPicPr>
        <p:blipFill>
          <a:blip r:embed="rId1"/>
          <a:stretch/>
        </p:blipFill>
        <p:spPr>
          <a:xfrm>
            <a:off x="302760" y="253440"/>
            <a:ext cx="3065760" cy="2286360"/>
          </a:xfrm>
          <a:prstGeom prst="rect">
            <a:avLst/>
          </a:prstGeom>
          <a:ln>
            <a:noFill/>
          </a:ln>
        </p:spPr>
      </p:pic>
      <p:pic>
        <p:nvPicPr>
          <p:cNvPr id="127" name="Google Shape;139;p21" descr=""/>
          <p:cNvPicPr/>
          <p:nvPr/>
        </p:nvPicPr>
        <p:blipFill>
          <a:blip r:embed="rId2"/>
          <a:stretch/>
        </p:blipFill>
        <p:spPr>
          <a:xfrm>
            <a:off x="3450960" y="509040"/>
            <a:ext cx="5514120" cy="4125240"/>
          </a:xfrm>
          <a:prstGeom prst="rect">
            <a:avLst/>
          </a:prstGeom>
          <a:ln>
            <a:noFill/>
          </a:ln>
        </p:spPr>
      </p:pic>
      <p:pic>
        <p:nvPicPr>
          <p:cNvPr id="128" name="Google Shape;140;p21" descr=""/>
          <p:cNvPicPr/>
          <p:nvPr/>
        </p:nvPicPr>
        <p:blipFill>
          <a:blip r:embed="rId3"/>
          <a:stretch/>
        </p:blipFill>
        <p:spPr>
          <a:xfrm>
            <a:off x="302760" y="2612880"/>
            <a:ext cx="3065760" cy="232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2018-11-03T18:11:43Z</dcterms:modified>
  <cp:revision>2</cp:revision>
  <dc:subject/>
  <dc:title/>
</cp:coreProperties>
</file>